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98" y="9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uch, Claudia" userId="dfd15de5-fb9a-4095-b88e-237e19b36ebc" providerId="ADAL" clId="{E36DA179-9EFC-405B-8C37-6EB446CE46FC}"/>
    <pc:docChg chg="custSel modSld">
      <pc:chgData name="Jauch, Claudia" userId="dfd15de5-fb9a-4095-b88e-237e19b36ebc" providerId="ADAL" clId="{E36DA179-9EFC-405B-8C37-6EB446CE46FC}" dt="2026-10-12T08:01:51.504" v="12" actId="20577"/>
      <pc:docMkLst>
        <pc:docMk/>
      </pc:docMkLst>
      <pc:sldChg chg="delSp mod">
        <pc:chgData name="Jauch, Claudia" userId="dfd15de5-fb9a-4095-b88e-237e19b36ebc" providerId="ADAL" clId="{E36DA179-9EFC-405B-8C37-6EB446CE46FC}" dt="2026-10-12T08:00:34.425" v="0" actId="478"/>
        <pc:sldMkLst>
          <pc:docMk/>
          <pc:sldMk cId="0" sldId="259"/>
        </pc:sldMkLst>
        <pc:spChg chg="del">
          <ac:chgData name="Jauch, Claudia" userId="dfd15de5-fb9a-4095-b88e-237e19b36ebc" providerId="ADAL" clId="{E36DA179-9EFC-405B-8C37-6EB446CE46FC}" dt="2026-10-12T08:00:34.425" v="0" actId="478"/>
          <ac:spMkLst>
            <pc:docMk/>
            <pc:sldMk cId="0" sldId="259"/>
            <ac:spMk id="5" creationId="{00000000-0000-0000-0000-000000000000}"/>
          </ac:spMkLst>
        </pc:spChg>
      </pc:sldChg>
      <pc:sldChg chg="modSp mod">
        <pc:chgData name="Jauch, Claudia" userId="dfd15de5-fb9a-4095-b88e-237e19b36ebc" providerId="ADAL" clId="{E36DA179-9EFC-405B-8C37-6EB446CE46FC}" dt="2026-10-12T08:01:06.376" v="3" actId="20577"/>
        <pc:sldMkLst>
          <pc:docMk/>
          <pc:sldMk cId="0" sldId="266"/>
        </pc:sldMkLst>
        <pc:spChg chg="mod">
          <ac:chgData name="Jauch, Claudia" userId="dfd15de5-fb9a-4095-b88e-237e19b36ebc" providerId="ADAL" clId="{E36DA179-9EFC-405B-8C37-6EB446CE46FC}" dt="2026-10-12T08:01:06.376" v="3" actId="20577"/>
          <ac:spMkLst>
            <pc:docMk/>
            <pc:sldMk cId="0" sldId="266"/>
            <ac:spMk id="5" creationId="{00000000-0000-0000-0000-000000000000}"/>
          </ac:spMkLst>
        </pc:spChg>
      </pc:sldChg>
      <pc:sldChg chg="modSp mod">
        <pc:chgData name="Jauch, Claudia" userId="dfd15de5-fb9a-4095-b88e-237e19b36ebc" providerId="ADAL" clId="{E36DA179-9EFC-405B-8C37-6EB446CE46FC}" dt="2026-10-12T08:01:11.665" v="6" actId="20577"/>
        <pc:sldMkLst>
          <pc:docMk/>
          <pc:sldMk cId="0" sldId="267"/>
        </pc:sldMkLst>
        <pc:spChg chg="mod">
          <ac:chgData name="Jauch, Claudia" userId="dfd15de5-fb9a-4095-b88e-237e19b36ebc" providerId="ADAL" clId="{E36DA179-9EFC-405B-8C37-6EB446CE46FC}" dt="2026-10-12T08:01:11.665" v="6" actId="20577"/>
          <ac:spMkLst>
            <pc:docMk/>
            <pc:sldMk cId="0" sldId="267"/>
            <ac:spMk id="5" creationId="{00000000-0000-0000-0000-000000000000}"/>
          </ac:spMkLst>
        </pc:spChg>
      </pc:sldChg>
      <pc:sldChg chg="modSp mod">
        <pc:chgData name="Jauch, Claudia" userId="dfd15de5-fb9a-4095-b88e-237e19b36ebc" providerId="ADAL" clId="{E36DA179-9EFC-405B-8C37-6EB446CE46FC}" dt="2026-10-12T08:01:46.591" v="9" actId="20577"/>
        <pc:sldMkLst>
          <pc:docMk/>
          <pc:sldMk cId="0" sldId="268"/>
        </pc:sldMkLst>
        <pc:spChg chg="mod">
          <ac:chgData name="Jauch, Claudia" userId="dfd15de5-fb9a-4095-b88e-237e19b36ebc" providerId="ADAL" clId="{E36DA179-9EFC-405B-8C37-6EB446CE46FC}" dt="2026-10-12T08:01:46.591" v="9" actId="20577"/>
          <ac:spMkLst>
            <pc:docMk/>
            <pc:sldMk cId="0" sldId="268"/>
            <ac:spMk id="5" creationId="{00000000-0000-0000-0000-000000000000}"/>
          </ac:spMkLst>
        </pc:spChg>
      </pc:sldChg>
      <pc:sldChg chg="modSp mod">
        <pc:chgData name="Jauch, Claudia" userId="dfd15de5-fb9a-4095-b88e-237e19b36ebc" providerId="ADAL" clId="{E36DA179-9EFC-405B-8C37-6EB446CE46FC}" dt="2026-10-12T08:01:51.504" v="12" actId="20577"/>
        <pc:sldMkLst>
          <pc:docMk/>
          <pc:sldMk cId="0" sldId="269"/>
        </pc:sldMkLst>
        <pc:spChg chg="mod">
          <ac:chgData name="Jauch, Claudia" userId="dfd15de5-fb9a-4095-b88e-237e19b36ebc" providerId="ADAL" clId="{E36DA179-9EFC-405B-8C37-6EB446CE46FC}" dt="2026-10-12T08:01:51.504" v="12" actId="20577"/>
          <ac:spMkLst>
            <pc:docMk/>
            <pc:sldMk cId="0" sldId="269"/>
            <ac:spMk id="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4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914400"/>
            <a:ext cx="118872" cy="4983480"/>
          </a:xfrm>
          <a:prstGeom prst="rect">
            <a:avLst/>
          </a:prstGeom>
          <a:solidFill>
            <a:srgbClr val="CAA44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1143000" y="1417320"/>
            <a:ext cx="99669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300" b="1">
                <a:solidFill>
                  <a:srgbClr val="FFFFFF"/>
                </a:solidFill>
                <a:latin typeface="Aptos Display"/>
              </a:defRPr>
            </a:pPr>
            <a:r>
              <a:t>Aus 4 mach WIR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79576" y="2487168"/>
            <a:ext cx="96012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0">
                <a:solidFill>
                  <a:srgbClr val="E2EBE8"/>
                </a:solidFill>
                <a:latin typeface="Aptos"/>
              </a:defRPr>
            </a:pPr>
            <a:r>
              <a:t>Gemeindeversammlung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8720" y="3154680"/>
            <a:ext cx="9601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0">
                <a:solidFill>
                  <a:srgbClr val="CAA44E"/>
                </a:solidFill>
                <a:latin typeface="Aptos"/>
              </a:defRPr>
            </a:pPr>
            <a:r>
              <a:t>11. Oktober 2026  ·  Trinitatiskirche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8720" y="5212080"/>
            <a:ext cx="98755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FFFFFF"/>
                </a:solidFill>
                <a:latin typeface="Aptos"/>
              </a:defRPr>
            </a:pPr>
            <a:r>
              <a:t>Evangelisch-Lutherische Markus-Kirchengemeinde Hohenhorst-Rahlstedt-Ost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30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46888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307E82"/>
                </a:solidFill>
                <a:latin typeface="Aptos"/>
              </a:defRPr>
            </a:pPr>
            <a:r>
              <a:t>GEMEINDEVERSAMMLUNG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03504"/>
            <a:ext cx="109728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F344F"/>
                </a:solidFill>
                <a:latin typeface="Aptos Display"/>
              </a:defRPr>
            </a:pPr>
            <a:r>
              <a:t>Tagesordnung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207008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656E76"/>
                </a:solidFill>
                <a:latin typeface="Aptos"/>
              </a:defRPr>
            </a:pPr>
            <a:r>
              <a:t>Gemeindeversammlung am 11. Oktober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69164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B3036"/>
                </a:solidFill>
                <a:latin typeface="Aptos"/>
              </a:defRPr>
            </a:pPr>
            <a:r>
              <a:t>•  Begrüßung durch die Vorsitzende Pastorin Wiebke Meers</a:t>
            </a:r>
          </a:p>
          <a:p>
            <a:pPr>
              <a:spcAft>
                <a:spcPts val="900"/>
              </a:spcAft>
              <a:defRPr sz="1700">
                <a:solidFill>
                  <a:srgbClr val="2B3036"/>
                </a:solidFill>
                <a:latin typeface="Aptos"/>
              </a:defRPr>
            </a:pPr>
            <a:r>
              <a:t>•  Wahl einer Versammlungsleitung und Schriftführung</a:t>
            </a:r>
          </a:p>
          <a:p>
            <a:pPr>
              <a:spcAft>
                <a:spcPts val="900"/>
              </a:spcAft>
              <a:defRPr sz="1700">
                <a:solidFill>
                  <a:srgbClr val="2B3036"/>
                </a:solidFill>
                <a:latin typeface="Aptos"/>
              </a:defRPr>
            </a:pPr>
            <a:r>
              <a:t>•  Bericht über den Zusammenschluss der vier Kirchengemeinden zum 1. Januar 2028</a:t>
            </a:r>
          </a:p>
          <a:p>
            <a:pPr>
              <a:spcAft>
                <a:spcPts val="900"/>
              </a:spcAft>
              <a:defRPr sz="1700">
                <a:solidFill>
                  <a:srgbClr val="2B3036"/>
                </a:solidFill>
                <a:latin typeface="Aptos"/>
              </a:defRPr>
            </a:pPr>
            <a:r>
              <a:t>•  Nachfragen und Aussprache</a:t>
            </a:r>
          </a:p>
          <a:p>
            <a:pPr>
              <a:spcAft>
                <a:spcPts val="900"/>
              </a:spcAft>
              <a:defRPr sz="1700">
                <a:solidFill>
                  <a:srgbClr val="2B3036"/>
                </a:solidFill>
                <a:latin typeface="Aptos"/>
              </a:defRPr>
            </a:pPr>
            <a:r>
              <a:t>•  Bericht über die Entwicklung eines Schutzkonzeptes</a:t>
            </a:r>
          </a:p>
          <a:p>
            <a:pPr>
              <a:spcAft>
                <a:spcPts val="900"/>
              </a:spcAft>
              <a:defRPr sz="1700">
                <a:solidFill>
                  <a:srgbClr val="2B3036"/>
                </a:solidFill>
                <a:latin typeface="Aptos"/>
              </a:defRPr>
            </a:pPr>
            <a:r>
              <a:t>•  Verschiedenes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73952"/>
            <a:ext cx="50292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656E76"/>
                </a:solidFill>
                <a:latin typeface="Aptos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30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46888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307E82"/>
                </a:solidFill>
                <a:latin typeface="Aptos"/>
              </a:defRPr>
            </a:pPr>
            <a:r>
              <a:t>GEMEINDEVERSAMMLUNG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03504"/>
            <a:ext cx="109728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F344F"/>
                </a:solidFill>
                <a:latin typeface="Aptos Display"/>
              </a:defRPr>
            </a:pPr>
            <a:r>
              <a:t>Der Zusammenschluss: Wo stehen wir?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207008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656E76"/>
                </a:solidFill>
                <a:latin typeface="Aptos"/>
              </a:defRPr>
            </a:pPr>
            <a:r>
              <a:t>Zu TOP 3 – Bericht von Pastorin Wiebke Meers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69164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2B3036"/>
                </a:solidFill>
                <a:latin typeface="Aptos"/>
              </a:defRPr>
            </a:pPr>
            <a:r>
              <a:t>•  Im August haben alle vier Kirchengemeinderäte einen gleichlautenden Beschluss gefasst.</a:t>
            </a:r>
          </a:p>
          <a:p>
            <a:pPr>
              <a:spcAft>
                <a:spcPts val="1300"/>
              </a:spcAft>
              <a:defRPr sz="1800">
                <a:solidFill>
                  <a:srgbClr val="2B3036"/>
                </a:solidFill>
                <a:latin typeface="Aptos"/>
              </a:defRPr>
            </a:pPr>
            <a:r>
              <a:t>•  Sie bekunden damit den Willen zum Zusammenschluss von Alt-Rahlstedt, Farmsen-Berne, Markus Hohenhorst-Rahlstedt-Ost und Meiendorf-Oldenfelde.</a:t>
            </a:r>
          </a:p>
          <a:p>
            <a:pPr>
              <a:spcAft>
                <a:spcPts val="1300"/>
              </a:spcAft>
              <a:defRPr sz="1800">
                <a:solidFill>
                  <a:srgbClr val="2B3036"/>
                </a:solidFill>
                <a:latin typeface="Aptos"/>
              </a:defRPr>
            </a:pPr>
            <a:r>
              <a:t>•  Heute geht es darum, ausführlich zu informieren und Anregungen aus der Gemeinde mitzunehmen.</a:t>
            </a:r>
          </a:p>
          <a:p>
            <a:pPr>
              <a:spcAft>
                <a:spcPts val="1300"/>
              </a:spcAft>
              <a:defRPr sz="1800">
                <a:solidFill>
                  <a:srgbClr val="2B3036"/>
                </a:solidFill>
                <a:latin typeface="Aptos"/>
              </a:defRPr>
            </a:pPr>
            <a:r>
              <a:t>•  Im November sollen die endgültigen Beschlüsse zum Zusammenschluss zum 1. Januar 2028 gefasst werden.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73952"/>
            <a:ext cx="50292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656E76"/>
                </a:solidFill>
                <a:latin typeface="Aptos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30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46888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307E82"/>
                </a:solidFill>
                <a:latin typeface="Aptos"/>
              </a:defRPr>
            </a:pPr>
            <a:r>
              <a:t>GEMEINDEVERSAMMLUNG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03504"/>
            <a:ext cx="109728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F344F"/>
                </a:solidFill>
                <a:latin typeface="Aptos Display"/>
              </a:defRPr>
            </a:pPr>
            <a:r>
              <a:t>Der Bericht in drei Schritten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965960"/>
            <a:ext cx="3383280" cy="2194560"/>
          </a:xfrm>
          <a:prstGeom prst="roundRect">
            <a:avLst/>
          </a:prstGeom>
          <a:solidFill>
            <a:srgbClr val="FFFFFF"/>
          </a:solidFill>
          <a:ln>
            <a:solidFill>
              <a:srgbClr val="E1E1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86968" y="2194560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CAA44E"/>
                </a:solidFill>
                <a:latin typeface="Aptos Display"/>
              </a:defRPr>
            </a:pPr>
            <a: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6968" y="2788920"/>
            <a:ext cx="2971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1F344F"/>
                </a:solidFill>
                <a:latin typeface="Aptos"/>
              </a:defRPr>
            </a:pPr>
            <a:r>
              <a:t>Kernpunkte des Beschlusses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6968" y="3474720"/>
            <a:ext cx="2971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656E76"/>
                </a:solidFill>
                <a:latin typeface="Aptos"/>
              </a:defRPr>
            </a:pPr>
            <a:r>
              <a:t>Was ist vorgesehen?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26280" y="1965960"/>
            <a:ext cx="3383280" cy="2194560"/>
          </a:xfrm>
          <a:prstGeom prst="roundRect">
            <a:avLst/>
          </a:prstGeom>
          <a:solidFill>
            <a:srgbClr val="FFFFFF"/>
          </a:solidFill>
          <a:ln>
            <a:solidFill>
              <a:srgbClr val="E1E1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727448" y="2194560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CAA44E"/>
                </a:solidFill>
                <a:latin typeface="Aptos Display"/>
              </a:defRPr>
            </a:pPr>
            <a:r>
              <a:t>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27448" y="2788920"/>
            <a:ext cx="2971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1F344F"/>
                </a:solidFill>
                <a:latin typeface="Aptos"/>
              </a:defRPr>
            </a:pPr>
            <a:r>
              <a:t>Bisheriger Weg und Argumente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27448" y="3474720"/>
            <a:ext cx="2971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656E76"/>
                </a:solidFill>
                <a:latin typeface="Aptos"/>
              </a:defRPr>
            </a:pPr>
            <a:r>
              <a:t>Warum ist der Zusammenschluss nötig?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366760" y="1965960"/>
            <a:ext cx="3383280" cy="2194560"/>
          </a:xfrm>
          <a:prstGeom prst="roundRect">
            <a:avLst/>
          </a:prstGeom>
          <a:solidFill>
            <a:srgbClr val="FFFFFF"/>
          </a:solidFill>
          <a:ln>
            <a:solidFill>
              <a:srgbClr val="E1E1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567928" y="2194560"/>
            <a:ext cx="5486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700" b="1">
                <a:solidFill>
                  <a:srgbClr val="CAA44E"/>
                </a:solidFill>
                <a:latin typeface="Aptos Display"/>
              </a:defRPr>
            </a:pPr>
            <a:r>
              <a:t>C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67928" y="2788920"/>
            <a:ext cx="29718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700" b="1">
                <a:solidFill>
                  <a:srgbClr val="1F344F"/>
                </a:solidFill>
                <a:latin typeface="Aptos"/>
              </a:defRPr>
            </a:pPr>
            <a:r>
              <a:t>Der Weg vor uns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67928" y="3474720"/>
            <a:ext cx="2971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656E76"/>
                </a:solidFill>
                <a:latin typeface="Aptos"/>
              </a:defRPr>
            </a:pPr>
            <a:r>
              <a:t>Wie bereiten wir ihn gut vor?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972800" y="6473952"/>
            <a:ext cx="50292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656E76"/>
                </a:solidFill>
                <a:latin typeface="Aptos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30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46888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307E82"/>
                </a:solidFill>
                <a:latin typeface="Aptos"/>
              </a:defRPr>
            </a:pPr>
            <a:r>
              <a:t>GEMEINDEVERSAMMLUNG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03504"/>
            <a:ext cx="109728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F344F"/>
                </a:solidFill>
                <a:latin typeface="Aptos Display"/>
              </a:defRPr>
            </a:pPr>
            <a:r>
              <a:t>A. Kernpunkte des Beschlusses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207008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656E76"/>
                </a:solidFill>
                <a:latin typeface="Aptos"/>
              </a:defRPr>
            </a:pPr>
            <a:r>
              <a:t>1. Name der neuen Kirchengemeinde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874519"/>
            <a:ext cx="103327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1F344F"/>
                </a:solidFill>
                <a:latin typeface="Aptos Display"/>
              </a:defRPr>
            </a:pPr>
            <a:r>
              <a:t>Evangelisch-Lutherische Friedenskirchengemeinde Alt-Rahlstedt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74320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B3036"/>
                </a:solidFill>
                <a:latin typeface="Aptos"/>
              </a:defRPr>
            </a:pPr>
            <a:r>
              <a:t>•  Die vier Gemeinden waren ursprünglich bis 1948 eine Gemeinde: die Kirchengemeinde Alt-Rahlstedt.</a:t>
            </a:r>
          </a:p>
          <a:p>
            <a:pPr>
              <a:spcAft>
                <a:spcPts val="900"/>
              </a:spcAft>
              <a:defRPr sz="1600">
                <a:solidFill>
                  <a:srgbClr val="2B3036"/>
                </a:solidFill>
                <a:latin typeface="Aptos"/>
              </a:defRPr>
            </a:pPr>
            <a:r>
              <a:t>•  Der Name knüpft an diese gemeinsame örtliche Identität an.</a:t>
            </a:r>
          </a:p>
          <a:p>
            <a:pPr>
              <a:spcAft>
                <a:spcPts val="900"/>
              </a:spcAft>
              <a:defRPr sz="1600">
                <a:solidFill>
                  <a:srgbClr val="2B3036"/>
                </a:solidFill>
                <a:latin typeface="Aptos"/>
              </a:defRPr>
            </a:pPr>
            <a:r>
              <a:t>•  Zugleich ist er programmatisch: Als Kirchengemeinde dem Frieden dienen.</a:t>
            </a:r>
          </a:p>
          <a:p>
            <a:pPr>
              <a:spcAft>
                <a:spcPts val="900"/>
              </a:spcAft>
              <a:defRPr sz="1600">
                <a:solidFill>
                  <a:srgbClr val="2B3036"/>
                </a:solidFill>
                <a:latin typeface="Aptos"/>
              </a:defRPr>
            </a:pPr>
            <a:r>
              <a:t>•  Er bietet auch Gemeindegliedern aus Farmsen und Berne einen inhaltlichen Anknüpfungspunkt.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73952"/>
            <a:ext cx="50292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656E76"/>
                </a:solidFill>
                <a:latin typeface="Aptos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30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46888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307E82"/>
                </a:solidFill>
                <a:latin typeface="Aptos"/>
              </a:defRPr>
            </a:pPr>
            <a:r>
              <a:t>GEMEINDEVERSAMMLUNG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03504"/>
            <a:ext cx="109728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F344F"/>
                </a:solidFill>
                <a:latin typeface="Aptos Display"/>
              </a:defRPr>
            </a:pPr>
            <a:r>
              <a:t>A. Kernpunkte des Beschlusses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207008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656E76"/>
                </a:solidFill>
                <a:latin typeface="Aptos"/>
              </a:defRPr>
            </a:pPr>
            <a:r>
              <a:t>2. Sitz, Verband, Vermögen und Mitarbeitende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69164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2B3036"/>
                </a:solidFill>
                <a:latin typeface="Aptos"/>
              </a:defRPr>
            </a:pPr>
            <a:r>
              <a:t>•  Sitz: Matthias-Claudius-Gemeindezentrum, Wolliner Straße 98.</a:t>
            </a:r>
          </a:p>
          <a:p>
            <a:pPr>
              <a:spcAft>
                <a:spcPts val="800"/>
              </a:spcAft>
              <a:defRPr sz="1600">
                <a:solidFill>
                  <a:srgbClr val="2B3036"/>
                </a:solidFill>
                <a:latin typeface="Aptos"/>
              </a:defRPr>
            </a:pPr>
            <a:r>
              <a:t>•  Der Standort liegt etwa in der geografischen Mitte; Matthias-Claudius bietet derzeit die besseren räumlichen Möglichkeiten.</a:t>
            </a:r>
          </a:p>
          <a:p>
            <a:pPr>
              <a:spcAft>
                <a:spcPts val="800"/>
              </a:spcAft>
              <a:defRPr sz="1600">
                <a:solidFill>
                  <a:srgbClr val="2B3036"/>
                </a:solidFill>
                <a:latin typeface="Aptos"/>
              </a:defRPr>
            </a:pPr>
            <a:r>
              <a:t>•  Der seit 1948 bestehende Kirchengemeindeverband Rahlstedt wird aufgelöst.</a:t>
            </a:r>
          </a:p>
          <a:p>
            <a:pPr>
              <a:spcAft>
                <a:spcPts val="800"/>
              </a:spcAft>
              <a:defRPr sz="1600">
                <a:solidFill>
                  <a:srgbClr val="2B3036"/>
                </a:solidFill>
                <a:latin typeface="Aptos"/>
              </a:defRPr>
            </a:pPr>
            <a:r>
              <a:t>•  Die Aufgaben des KGV – Friedhöfe, Immobilienverwaltung und DZR Pflegediakonie – werden durch einen Ausschuss (FIM) der neuen Gemeinde weitergeführt.</a:t>
            </a:r>
          </a:p>
          <a:p>
            <a:pPr>
              <a:spcAft>
                <a:spcPts val="800"/>
              </a:spcAft>
              <a:defRPr sz="1600">
                <a:solidFill>
                  <a:srgbClr val="2B3036"/>
                </a:solidFill>
                <a:latin typeface="Aptos"/>
              </a:defRPr>
            </a:pPr>
            <a:r>
              <a:t>•  Das Vermögen einschließlich Immobilien bildet das Gesamtvermögen der neuen Gemeinde.</a:t>
            </a:r>
          </a:p>
          <a:p>
            <a:pPr>
              <a:spcAft>
                <a:spcPts val="800"/>
              </a:spcAft>
              <a:defRPr sz="1600">
                <a:solidFill>
                  <a:srgbClr val="2B3036"/>
                </a:solidFill>
                <a:latin typeface="Aptos"/>
              </a:defRPr>
            </a:pPr>
            <a:r>
              <a:t>•  Die Mitarbeitenden der vier Gemeinden und des KGV werden Mitarbeitende der neuen Gemeinde.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73952"/>
            <a:ext cx="50292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656E76"/>
                </a:solidFill>
                <a:latin typeface="Aptos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30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46888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307E82"/>
                </a:solidFill>
                <a:latin typeface="Aptos"/>
              </a:defRPr>
            </a:pPr>
            <a:r>
              <a:t>GEMEINDEVERSAMMLUNG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03504"/>
            <a:ext cx="109728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F344F"/>
                </a:solidFill>
                <a:latin typeface="Aptos Display"/>
              </a:defRPr>
            </a:pPr>
            <a:r>
              <a:t>B. Warum ist der Zusammenschluss nötig?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207008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656E76"/>
                </a:solidFill>
                <a:latin typeface="Aptos"/>
              </a:defRPr>
            </a:pPr>
            <a:r>
              <a:t>1. Rückgang der Gemeindegliederzahlen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64592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B3036"/>
                </a:solidFill>
                <a:latin typeface="Aptos"/>
              </a:defRPr>
            </a:pPr>
            <a:r>
              <a:t>•  Die Mitgliederzahlen sinken in Rahlstedt, im Kirchenkreis Hamburg-Ost und in der Nordkirche seit Jahrzehnten.</a:t>
            </a:r>
          </a:p>
          <a:p>
            <a:pPr>
              <a:spcAft>
                <a:spcPts val="900"/>
              </a:spcAft>
              <a:defRPr sz="1600">
                <a:solidFill>
                  <a:srgbClr val="2B3036"/>
                </a:solidFill>
                <a:latin typeface="Aptos"/>
              </a:defRPr>
            </a:pPr>
            <a:r>
              <a:t>•  In Rahlstedt lag die Kirchenmitgliedschaft in den 1960er-Jahren bei 80 Prozent; heute liegt sie bei 19,5 Prozent.</a:t>
            </a:r>
          </a:p>
          <a:p>
            <a:pPr>
              <a:spcAft>
                <a:spcPts val="900"/>
              </a:spcAft>
              <a:defRPr sz="1600">
                <a:solidFill>
                  <a:srgbClr val="2B3036"/>
                </a:solidFill>
                <a:latin typeface="Aptos"/>
              </a:defRPr>
            </a:pPr>
            <a:r>
              <a:t>•  Im KGV Rahlstedt sank die Zahl von etwa 55.000 Gemeindegliedern 1992 auf gut 23.000 heute.</a:t>
            </a:r>
          </a:p>
          <a:p>
            <a:pPr>
              <a:spcAft>
                <a:spcPts val="900"/>
              </a:spcAft>
              <a:defRPr sz="1600">
                <a:solidFill>
                  <a:srgbClr val="2B3036"/>
                </a:solidFill>
                <a:latin typeface="Aptos"/>
              </a:defRPr>
            </a:pPr>
            <a:r>
              <a:t>•  Die Prognose für 2040 liegt bei 7.740 Gemeindegliedern.</a:t>
            </a:r>
          </a:p>
        </p:txBody>
      </p:sp>
      <p:pic>
        <p:nvPicPr>
          <p:cNvPr id="7" name="Picture 6" descr="gemeindeentwicklung_pdf_seite1_korrigier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0680" y="3703320"/>
            <a:ext cx="5897880" cy="242316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777240" y="3840480"/>
            <a:ext cx="4251960" cy="2148840"/>
          </a:xfrm>
          <a:prstGeom prst="roundRect">
            <a:avLst/>
          </a:prstGeom>
          <a:solidFill>
            <a:srgbClr val="FFFFFF"/>
          </a:solidFill>
          <a:ln>
            <a:solidFill>
              <a:srgbClr val="E1E1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24128" y="4096512"/>
            <a:ext cx="3749039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 b="1">
                <a:solidFill>
                  <a:srgbClr val="307E82"/>
                </a:solidFill>
                <a:latin typeface="Aptos Display"/>
              </a:defRPr>
            </a:pPr>
            <a:r>
              <a:t>80 %  →  19,5 %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4128" y="4663440"/>
            <a:ext cx="3657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2B3036"/>
                </a:solidFill>
                <a:latin typeface="Aptos"/>
              </a:defRPr>
            </a:pPr>
            <a:r>
              <a:t>Mitgliedschaft in Rahlstedt</a:t>
            </a:r>
            <a:br/>
            <a:r>
              <a:t>1960er-Jahre bis heute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4128" y="5504688"/>
            <a:ext cx="3657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56E76"/>
                </a:solidFill>
                <a:latin typeface="Aptos"/>
              </a:defRPr>
            </a:pPr>
            <a:r>
              <a:t>Prognose KGV Rahlstedt 2040: 7.740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972800" y="6473952"/>
            <a:ext cx="50292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656E76"/>
                </a:solidFill>
                <a:latin typeface="Aptos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30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46888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307E82"/>
                </a:solidFill>
                <a:latin typeface="Aptos"/>
              </a:defRPr>
            </a:pPr>
            <a:r>
              <a:t>GEMEINDEVERSAMMLUNG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03504"/>
            <a:ext cx="109728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F344F"/>
                </a:solidFill>
                <a:latin typeface="Aptos Display"/>
              </a:defRPr>
            </a:pPr>
            <a:r>
              <a:t>B. Warum ist der Zusammenschluss nötig?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207008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656E76"/>
                </a:solidFill>
                <a:latin typeface="Aptos"/>
              </a:defRPr>
            </a:pPr>
            <a:r>
              <a:t>2. Rückgang der Pfarrstellen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69164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2B3036"/>
                </a:solidFill>
                <a:latin typeface="Aptos"/>
              </a:defRPr>
            </a:pPr>
            <a:r>
              <a:t>•  Mit sinkenden Gemeindegliederzahlen sinkt auch die Zuweisung an Pfarrstellen.</a:t>
            </a:r>
          </a:p>
          <a:p>
            <a:pPr>
              <a:spcAft>
                <a:spcPts val="800"/>
              </a:spcAft>
              <a:defRPr sz="1600">
                <a:solidFill>
                  <a:srgbClr val="2B3036"/>
                </a:solidFill>
                <a:latin typeface="Aptos"/>
              </a:defRPr>
            </a:pPr>
            <a:r>
              <a:t>•  2027 erreichen Pastor Wippermann, Pastorin Caßens-Neumann und Pastor Fehrs die Altersgrenze; alle drei werden pensioniert.</a:t>
            </a:r>
          </a:p>
          <a:p>
            <a:pPr>
              <a:spcAft>
                <a:spcPts val="800"/>
              </a:spcAft>
              <a:defRPr sz="1600">
                <a:solidFill>
                  <a:srgbClr val="2B3036"/>
                </a:solidFill>
                <a:latin typeface="Aptos"/>
              </a:defRPr>
            </a:pPr>
            <a:r>
              <a:t>•  Gemäß Pfarrstellenschlüssel wird zum 1. März 2027 eine Pfarrstelle nachbesetzt.</a:t>
            </a:r>
          </a:p>
          <a:p>
            <a:pPr>
              <a:spcAft>
                <a:spcPts val="800"/>
              </a:spcAft>
              <a:defRPr sz="1600">
                <a:solidFill>
                  <a:srgbClr val="2B3036"/>
                </a:solidFill>
                <a:latin typeface="Aptos"/>
              </a:defRPr>
            </a:pPr>
            <a:r>
              <a:t>•  2028 ist der nächste Ruhestand zu erwarten.</a:t>
            </a:r>
          </a:p>
          <a:p>
            <a:pPr>
              <a:spcAft>
                <a:spcPts val="800"/>
              </a:spcAft>
              <a:defRPr sz="1600">
                <a:solidFill>
                  <a:srgbClr val="2B3036"/>
                </a:solidFill>
                <a:latin typeface="Aptos"/>
              </a:defRPr>
            </a:pPr>
            <a:r>
              <a:t>•  Das Pfarrteam wird kleiner und trägt Verantwortung für das Gebiet der zukünftigen gesamten Gemeinde.</a:t>
            </a:r>
          </a:p>
          <a:p>
            <a:pPr>
              <a:spcAft>
                <a:spcPts val="800"/>
              </a:spcAft>
              <a:defRPr sz="1600">
                <a:solidFill>
                  <a:srgbClr val="2B3036"/>
                </a:solidFill>
                <a:latin typeface="Aptos"/>
              </a:defRPr>
            </a:pPr>
            <a:r>
              <a:t>•  Nicht alles, was heute von zwölf Pfarrpersonen geleistet wird, kann bei weiter sinkenden Pfarrstellen erhalten bleiben.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73952"/>
            <a:ext cx="50292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656E76"/>
                </a:solidFill>
                <a:latin typeface="Aptos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30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46888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307E82"/>
                </a:solidFill>
                <a:latin typeface="Aptos"/>
              </a:defRPr>
            </a:pPr>
            <a:r>
              <a:t>GEMEINDEVERSAMMLUNG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03504"/>
            <a:ext cx="109728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F344F"/>
                </a:solidFill>
                <a:latin typeface="Aptos Display"/>
              </a:defRPr>
            </a:pPr>
            <a:r>
              <a:t>B. Warum ist der Zusammenschluss nötig?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207008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656E76"/>
                </a:solidFill>
                <a:latin typeface="Aptos"/>
              </a:defRPr>
            </a:pPr>
            <a:r>
              <a:t>3. Rückgang der Finanzmittel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69164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B3036"/>
                </a:solidFill>
                <a:latin typeface="Aptos"/>
              </a:defRPr>
            </a:pPr>
            <a:r>
              <a:t>•  Die Planungen der Nordkirche sehen in den nächsten Jahren eine Kürzung der Finanzmittel um etwa ein Drittel vor.</a:t>
            </a:r>
          </a:p>
          <a:p>
            <a:pPr>
              <a:spcAft>
                <a:spcPts val="1400"/>
              </a:spcAft>
              <a:defRPr sz="1900">
                <a:solidFill>
                  <a:srgbClr val="2B3036"/>
                </a:solidFill>
                <a:latin typeface="Aptos"/>
              </a:defRPr>
            </a:pPr>
            <a:r>
              <a:t>•  Mit weiteren finanziellen Zuwächsen wird nicht gerechnet.</a:t>
            </a:r>
          </a:p>
          <a:p>
            <a:pPr>
              <a:spcAft>
                <a:spcPts val="1400"/>
              </a:spcAft>
              <a:defRPr sz="1900">
                <a:solidFill>
                  <a:srgbClr val="2B3036"/>
                </a:solidFill>
                <a:latin typeface="Aptos"/>
              </a:defRPr>
            </a:pPr>
            <a:r>
              <a:t>•  Wenn die Babyboomer-Generation in Rente geht, wird sich die Kirchensteuer aus Lohn- und Einkommenssteuer deutlich verringern.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73952"/>
            <a:ext cx="50292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656E76"/>
                </a:solidFill>
                <a:latin typeface="Aptos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30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46888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307E82"/>
                </a:solidFill>
                <a:latin typeface="Aptos"/>
              </a:defRPr>
            </a:pPr>
            <a:r>
              <a:t>GEMEINDEVERSAMMLUNG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03504"/>
            <a:ext cx="109728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F344F"/>
                </a:solidFill>
                <a:latin typeface="Aptos Display"/>
              </a:defRPr>
            </a:pPr>
            <a:r>
              <a:t>B. Warum ist der Zusammenschluss nötig?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207008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656E76"/>
                </a:solidFill>
                <a:latin typeface="Aptos"/>
              </a:defRPr>
            </a:pPr>
            <a:r>
              <a:t>4. Behutsame Reduzierung kirchlicher Standorte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69164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700">
                <a:solidFill>
                  <a:srgbClr val="2B3036"/>
                </a:solidFill>
                <a:latin typeface="Aptos"/>
              </a:defRPr>
            </a:pPr>
            <a:r>
              <a:t>•  Die Thomaskirche ist seit 2017 nicht mehr in kirchlicher Nutzung.</a:t>
            </a:r>
          </a:p>
          <a:p>
            <a:pPr>
              <a:spcAft>
                <a:spcPts val="1100"/>
              </a:spcAft>
              <a:defRPr sz="1700">
                <a:solidFill>
                  <a:srgbClr val="2B3036"/>
                </a:solidFill>
                <a:latin typeface="Aptos"/>
              </a:defRPr>
            </a:pPr>
            <a:r>
              <a:t>•  Die Friedenskirche in Berne wurde aufgegeben und im Sommer 2026 abgerissen; dort werden Wohnungen gebaut.</a:t>
            </a:r>
          </a:p>
          <a:p>
            <a:pPr>
              <a:spcAft>
                <a:spcPts val="1100"/>
              </a:spcAft>
              <a:defRPr sz="1700">
                <a:solidFill>
                  <a:srgbClr val="2B3036"/>
                </a:solidFill>
                <a:latin typeface="Aptos"/>
              </a:defRPr>
            </a:pPr>
            <a:r>
              <a:t>•  Am 30. August 2026 wurde die Dankeskirche verabschiedet; die Kita wurde zum 31. August 2026 geschlossen.</a:t>
            </a:r>
          </a:p>
          <a:p>
            <a:pPr>
              <a:spcAft>
                <a:spcPts val="1100"/>
              </a:spcAft>
              <a:defRPr sz="1700">
                <a:solidFill>
                  <a:srgbClr val="2B3036"/>
                </a:solidFill>
                <a:latin typeface="Aptos"/>
              </a:defRPr>
            </a:pPr>
            <a:r>
              <a:t>•  Der KGV führt Gespräche über eine gute Nachnutzung.</a:t>
            </a:r>
          </a:p>
          <a:p>
            <a:pPr>
              <a:spcAft>
                <a:spcPts val="1100"/>
              </a:spcAft>
              <a:defRPr sz="1700">
                <a:solidFill>
                  <a:srgbClr val="2B3036"/>
                </a:solidFill>
                <a:latin typeface="Aptos"/>
              </a:defRPr>
            </a:pPr>
            <a:r>
              <a:t>•  Weitere Standorte werden aufgegeben werden müssen; ein nutzbarer Kern von Standorten soll bleiben.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73952"/>
            <a:ext cx="50292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656E76"/>
                </a:solidFill>
                <a:latin typeface="Aptos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30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46888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307E82"/>
                </a:solidFill>
                <a:latin typeface="Aptos"/>
              </a:defRPr>
            </a:pPr>
            <a:r>
              <a:t>GEMEINDEVERSAMMLUNG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03504"/>
            <a:ext cx="109728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F344F"/>
                </a:solidFill>
                <a:latin typeface="Aptos Display"/>
              </a:defRPr>
            </a:pPr>
            <a:r>
              <a:t>B. Was uns verbindet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207008"/>
            <a:ext cx="1078992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656E76"/>
                </a:solidFill>
                <a:latin typeface="Aptos"/>
              </a:defRPr>
            </a:pPr>
            <a:r>
              <a:rPr lang="de-DE" dirty="0"/>
              <a:t>5. </a:t>
            </a:r>
            <a:r>
              <a:rPr dirty="0" err="1"/>
              <a:t>Gemeinsam</a:t>
            </a:r>
            <a:r>
              <a:rPr dirty="0"/>
              <a:t> </a:t>
            </a:r>
            <a:r>
              <a:rPr dirty="0" err="1"/>
              <a:t>evangelisch</a:t>
            </a:r>
            <a:r>
              <a:rPr dirty="0"/>
              <a:t> </a:t>
            </a:r>
            <a:r>
              <a:rPr dirty="0" err="1"/>
              <a:t>unterwegs</a:t>
            </a:r>
            <a:r>
              <a:rPr dirty="0"/>
              <a:t> in </a:t>
            </a:r>
            <a:r>
              <a:rPr dirty="0" err="1"/>
              <a:t>unserer</a:t>
            </a:r>
            <a:r>
              <a:rPr dirty="0"/>
              <a:t> Region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69164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600">
                <a:solidFill>
                  <a:srgbClr val="2B3036"/>
                </a:solidFill>
                <a:latin typeface="Aptos"/>
              </a:defRPr>
            </a:pPr>
            <a:r>
              <a:t>•  Die vier Gemeinden haben ein sehr ähnliches Kirchenbild und Gemeindeverständnis.</a:t>
            </a:r>
          </a:p>
          <a:p>
            <a:pPr>
              <a:spcAft>
                <a:spcPts val="800"/>
              </a:spcAft>
              <a:defRPr sz="1600">
                <a:solidFill>
                  <a:srgbClr val="2B3036"/>
                </a:solidFill>
                <a:latin typeface="Aptos"/>
              </a:defRPr>
            </a:pPr>
            <a:r>
              <a:t>•  Wir wollen die Frohe Botschaft kundtun und in Wort und Tat bezeugen.</a:t>
            </a:r>
          </a:p>
          <a:p>
            <a:pPr>
              <a:spcAft>
                <a:spcPts val="800"/>
              </a:spcAft>
              <a:defRPr sz="1600">
                <a:solidFill>
                  <a:srgbClr val="2B3036"/>
                </a:solidFill>
                <a:latin typeface="Aptos"/>
              </a:defRPr>
            </a:pPr>
            <a:r>
              <a:t>•  Wir wollen für die Menschen in unserer Nachbarschaft da sein und uns in Dorf und Stadtteilen einbringen.</a:t>
            </a:r>
          </a:p>
          <a:p>
            <a:pPr>
              <a:spcAft>
                <a:spcPts val="800"/>
              </a:spcAft>
              <a:defRPr sz="1600">
                <a:solidFill>
                  <a:srgbClr val="2B3036"/>
                </a:solidFill>
                <a:latin typeface="Aptos"/>
              </a:defRPr>
            </a:pPr>
            <a:r>
              <a:t>•  Wir suchen neue Wege und wagen Experimente, um Glauben zu gestalten und Gemeinschaft zu stiften.</a:t>
            </a:r>
          </a:p>
          <a:p>
            <a:pPr>
              <a:spcAft>
                <a:spcPts val="800"/>
              </a:spcAft>
              <a:defRPr sz="1600">
                <a:solidFill>
                  <a:srgbClr val="2B3036"/>
                </a:solidFill>
                <a:latin typeface="Aptos"/>
              </a:defRPr>
            </a:pPr>
            <a:r>
              <a:t>•  Darum entstand die Idee: zusammenzugehen – und zwar zum 1. Januar 2028, solange wir den Lauf der Dinge noch aktiv mitgestalten können.</a:t>
            </a:r>
          </a:p>
          <a:p>
            <a:pPr>
              <a:spcAft>
                <a:spcPts val="800"/>
              </a:spcAft>
              <a:defRPr sz="1600">
                <a:solidFill>
                  <a:srgbClr val="2B3036"/>
                </a:solidFill>
                <a:latin typeface="Aptos"/>
              </a:defRPr>
            </a:pPr>
            <a:r>
              <a:t>•  So kann am 1. Advent 2028 ein neuer Kirchengemeinderat gewählt werden, der die Arbeit ab 2029 weiterträgt.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73952"/>
            <a:ext cx="50292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656E76"/>
                </a:solidFill>
                <a:latin typeface="Aptos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30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46888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307E82"/>
                </a:solidFill>
                <a:latin typeface="Aptos"/>
              </a:defRPr>
            </a:pPr>
            <a:r>
              <a:t>GEMEINDEVERSAMMLUNG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03504"/>
            <a:ext cx="109728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F344F"/>
                </a:solidFill>
                <a:latin typeface="Aptos Display"/>
              </a:defRPr>
            </a:pPr>
            <a:r>
              <a:t>B. Ein Weiter-so ist keine Option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207008"/>
            <a:ext cx="1078992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656E76"/>
                </a:solidFill>
                <a:latin typeface="Aptos"/>
              </a:defRPr>
            </a:pPr>
            <a:r>
              <a:rPr lang="de-DE" dirty="0"/>
              <a:t>6. </a:t>
            </a:r>
            <a:r>
              <a:rPr dirty="0"/>
              <a:t>Die </a:t>
            </a:r>
            <a:r>
              <a:rPr dirty="0" err="1"/>
              <a:t>Entwicklung</a:t>
            </a:r>
            <a:r>
              <a:rPr dirty="0"/>
              <a:t> </a:t>
            </a:r>
            <a:r>
              <a:rPr dirty="0" err="1"/>
              <a:t>wahrnehmen</a:t>
            </a:r>
            <a:r>
              <a:rPr dirty="0"/>
              <a:t> und </a:t>
            </a:r>
            <a:r>
              <a:rPr dirty="0" err="1"/>
              <a:t>gemeinsam</a:t>
            </a:r>
            <a:r>
              <a:rPr dirty="0"/>
              <a:t> </a:t>
            </a:r>
            <a:r>
              <a:rPr dirty="0" err="1"/>
              <a:t>darauf</a:t>
            </a:r>
            <a:r>
              <a:rPr dirty="0"/>
              <a:t> </a:t>
            </a:r>
            <a:r>
              <a:rPr dirty="0" err="1"/>
              <a:t>reagieren</a:t>
            </a: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822960" y="169164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  <a:defRPr sz="1900">
                <a:solidFill>
                  <a:srgbClr val="2B3036"/>
                </a:solidFill>
                <a:latin typeface="Aptos"/>
              </a:defRPr>
            </a:pPr>
            <a:r>
              <a:t>•  Es ist für uns alle nicht leicht, die Entwicklung wahrzunehmen und darauf reagieren zu müssen.</a:t>
            </a:r>
          </a:p>
          <a:p>
            <a:pPr>
              <a:spcAft>
                <a:spcPts val="1300"/>
              </a:spcAft>
              <a:defRPr sz="1900">
                <a:solidFill>
                  <a:srgbClr val="2B3036"/>
                </a:solidFill>
                <a:latin typeface="Aptos"/>
              </a:defRPr>
            </a:pPr>
            <a:r>
              <a:t>•  Gleichzeitig lässt sich der Rückgang bei Gemeindegliedern, Finanzen und Pfarrstellen nicht aufhalten.</a:t>
            </a:r>
          </a:p>
          <a:p>
            <a:pPr>
              <a:spcAft>
                <a:spcPts val="1300"/>
              </a:spcAft>
              <a:defRPr sz="1900">
                <a:solidFill>
                  <a:srgbClr val="2B3036"/>
                </a:solidFill>
                <a:latin typeface="Aptos"/>
              </a:defRPr>
            </a:pPr>
            <a:r>
              <a:t>•  Wir sind froh, dass der Zusammenschluss sorgfältig diskutiert wird, und zuversichtlich, den weiteren Weg gut zu schaffen.</a:t>
            </a:r>
          </a:p>
          <a:p>
            <a:pPr>
              <a:spcAft>
                <a:spcPts val="1300"/>
              </a:spcAft>
              <a:defRPr sz="1900">
                <a:solidFill>
                  <a:srgbClr val="2B3036"/>
                </a:solidFill>
                <a:latin typeface="Aptos"/>
              </a:defRPr>
            </a:pPr>
            <a:r>
              <a:t>•  Es gibt viel zu tun – packen wir es an.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73952"/>
            <a:ext cx="50292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656E76"/>
                </a:solidFill>
                <a:latin typeface="Aptos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30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46888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307E82"/>
                </a:solidFill>
                <a:latin typeface="Aptos"/>
              </a:defRPr>
            </a:pPr>
            <a:r>
              <a:t>GEMEINDEVERSAMMLUNG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03504"/>
            <a:ext cx="109728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F344F"/>
                </a:solidFill>
                <a:latin typeface="Aptos Display"/>
              </a:defRPr>
            </a:pPr>
            <a:r>
              <a:t>C. Welcher Weg liegt jetzt vor uns?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207008"/>
            <a:ext cx="1078992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656E76"/>
                </a:solidFill>
                <a:latin typeface="Aptos"/>
              </a:defRPr>
            </a:pPr>
            <a:r>
              <a:rPr lang="de-DE" dirty="0"/>
              <a:t>1. </a:t>
            </a:r>
            <a:r>
              <a:rPr dirty="0" err="1"/>
              <a:t>Gemeindearbeit</a:t>
            </a:r>
            <a:r>
              <a:rPr dirty="0"/>
              <a:t> </a:t>
            </a:r>
            <a:r>
              <a:rPr dirty="0" err="1"/>
              <a:t>gemeinsam</a:t>
            </a:r>
            <a:r>
              <a:rPr dirty="0"/>
              <a:t> </a:t>
            </a:r>
            <a:r>
              <a:rPr dirty="0" err="1"/>
              <a:t>vorbereiten</a:t>
            </a:r>
            <a:r>
              <a:rPr dirty="0"/>
              <a:t> – </a:t>
            </a:r>
            <a:r>
              <a:rPr dirty="0" err="1"/>
              <a:t>Arbeitsfelder</a:t>
            </a: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822960" y="169164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B3036"/>
                </a:solidFill>
                <a:latin typeface="Aptos"/>
              </a:defRPr>
            </a:pPr>
            <a:r>
              <a:t>•  Regionale Gottesdienst-AG: Entwicklung eines regionalen Gottesdienstplans mit vielfältigen Formaten.</a:t>
            </a:r>
          </a:p>
          <a:p>
            <a:pPr>
              <a:spcAft>
                <a:spcPts val="900"/>
              </a:spcAft>
              <a:defRPr sz="1600">
                <a:solidFill>
                  <a:srgbClr val="2B3036"/>
                </a:solidFill>
                <a:latin typeface="Aptos"/>
              </a:defRPr>
            </a:pPr>
            <a:r>
              <a:t>•  Regionale Pfarrkonferenz: Entwicklung von Arbeitsschwerpunkten.</a:t>
            </a:r>
          </a:p>
          <a:p>
            <a:pPr>
              <a:spcAft>
                <a:spcPts val="900"/>
              </a:spcAft>
              <a:defRPr sz="1600">
                <a:solidFill>
                  <a:srgbClr val="2B3036"/>
                </a:solidFill>
                <a:latin typeface="Aptos"/>
              </a:defRPr>
            </a:pPr>
            <a:r>
              <a:t>•  Kirchenmusik.</a:t>
            </a:r>
          </a:p>
          <a:p>
            <a:pPr>
              <a:spcAft>
                <a:spcPts val="900"/>
              </a:spcAft>
              <a:defRPr sz="1600">
                <a:solidFill>
                  <a:srgbClr val="2B3036"/>
                </a:solidFill>
                <a:latin typeface="Aptos"/>
              </a:defRPr>
            </a:pPr>
            <a:r>
              <a:t>•  Kinder und Familien.</a:t>
            </a:r>
          </a:p>
          <a:p>
            <a:pPr>
              <a:spcAft>
                <a:spcPts val="900"/>
              </a:spcAft>
              <a:defRPr sz="1600">
                <a:solidFill>
                  <a:srgbClr val="2B3036"/>
                </a:solidFill>
                <a:latin typeface="Aptos"/>
              </a:defRPr>
            </a:pPr>
            <a:r>
              <a:t>•  Konfi-Team und Jugend: regionales Konfizeit-Modell und Konzept für die Jugendarbeit.</a:t>
            </a:r>
          </a:p>
          <a:p>
            <a:pPr>
              <a:spcAft>
                <a:spcPts val="900"/>
              </a:spcAft>
              <a:defRPr sz="1600">
                <a:solidFill>
                  <a:srgbClr val="2B3036"/>
                </a:solidFill>
                <a:latin typeface="Aptos"/>
              </a:defRPr>
            </a:pPr>
            <a:r>
              <a:t>•  Leben im Alter 55+, Kultur und Bildung, Diakonie und Soziales sowie Gruppen und Kreise.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73952"/>
            <a:ext cx="50292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656E76"/>
                </a:solidFill>
                <a:latin typeface="Aptos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30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46888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307E82"/>
                </a:solidFill>
                <a:latin typeface="Aptos"/>
              </a:defRPr>
            </a:pPr>
            <a:r>
              <a:t>GEMEINDEVERSAMMLUNG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03504"/>
            <a:ext cx="109728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F344F"/>
                </a:solidFill>
                <a:latin typeface="Aptos Display"/>
              </a:defRPr>
            </a:pPr>
            <a:r>
              <a:t>C. Was für eine gute Verwaltung nötig 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207008"/>
            <a:ext cx="10789920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656E76"/>
                </a:solidFill>
                <a:latin typeface="Aptos"/>
              </a:defRPr>
            </a:pPr>
            <a:r>
              <a:rPr lang="de-DE" dirty="0"/>
              <a:t>2. </a:t>
            </a:r>
            <a:r>
              <a:rPr dirty="0" err="1"/>
              <a:t>Gemeinsame</a:t>
            </a:r>
            <a:r>
              <a:rPr dirty="0"/>
              <a:t> </a:t>
            </a:r>
            <a:r>
              <a:rPr dirty="0" err="1"/>
              <a:t>Strukturen</a:t>
            </a:r>
            <a:r>
              <a:rPr dirty="0"/>
              <a:t> für </a:t>
            </a:r>
            <a:r>
              <a:rPr dirty="0" err="1"/>
              <a:t>einen</a:t>
            </a:r>
            <a:r>
              <a:rPr dirty="0"/>
              <a:t> </a:t>
            </a:r>
            <a:r>
              <a:rPr dirty="0" err="1"/>
              <a:t>möglichst</a:t>
            </a:r>
            <a:r>
              <a:rPr dirty="0"/>
              <a:t> </a:t>
            </a:r>
            <a:r>
              <a:rPr dirty="0" err="1"/>
              <a:t>reibungslosen</a:t>
            </a:r>
            <a:r>
              <a:rPr dirty="0"/>
              <a:t> Start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69164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B3036"/>
                </a:solidFill>
                <a:latin typeface="Aptos"/>
              </a:defRPr>
            </a:pPr>
            <a:r>
              <a:t>•  Gute hauptamtliche Ausstattung der Gemeindeleitung und Leitungsassistenz.</a:t>
            </a:r>
          </a:p>
          <a:p>
            <a:pPr>
              <a:spcAft>
                <a:spcPts val="1000"/>
              </a:spcAft>
              <a:defRPr sz="1700">
                <a:solidFill>
                  <a:srgbClr val="2B3036"/>
                </a:solidFill>
                <a:latin typeface="Aptos"/>
              </a:defRPr>
            </a:pPr>
            <a:r>
              <a:t>•  Finanzen und Personalverwaltung.</a:t>
            </a:r>
          </a:p>
          <a:p>
            <a:pPr>
              <a:spcAft>
                <a:spcPts val="1000"/>
              </a:spcAft>
              <a:defRPr sz="1700">
                <a:solidFill>
                  <a:srgbClr val="2B3036"/>
                </a:solidFill>
                <a:latin typeface="Aptos"/>
              </a:defRPr>
            </a:pPr>
            <a:r>
              <a:t>•  Gemeindegebäude und Immobilienverwaltung.</a:t>
            </a:r>
          </a:p>
          <a:p>
            <a:pPr>
              <a:spcAft>
                <a:spcPts val="1000"/>
              </a:spcAft>
              <a:defRPr sz="1700">
                <a:solidFill>
                  <a:srgbClr val="2B3036"/>
                </a:solidFill>
                <a:latin typeface="Aptos"/>
              </a:defRPr>
            </a:pPr>
            <a:r>
              <a:t>•  Friedhöfe.</a:t>
            </a:r>
          </a:p>
          <a:p>
            <a:pPr>
              <a:spcAft>
                <a:spcPts val="1000"/>
              </a:spcAft>
              <a:defRPr sz="1700">
                <a:solidFill>
                  <a:srgbClr val="2B3036"/>
                </a:solidFill>
                <a:latin typeface="Aptos"/>
              </a:defRPr>
            </a:pPr>
            <a:r>
              <a:t>•  Öffentlichkeitsarbeit, Vernetzungen und Kommunikationswege.</a:t>
            </a:r>
          </a:p>
          <a:p>
            <a:pPr>
              <a:spcAft>
                <a:spcPts val="1000"/>
              </a:spcAft>
              <a:defRPr sz="1700">
                <a:solidFill>
                  <a:srgbClr val="2B3036"/>
                </a:solidFill>
                <a:latin typeface="Aptos"/>
              </a:defRPr>
            </a:pPr>
            <a:r>
              <a:t>•  Diese Bereiche sollen 2027 weitestgehend vorbereitet werden, damit es ab 1. Januar 2028 gut weitergeht.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73952"/>
            <a:ext cx="50292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656E76"/>
                </a:solidFill>
                <a:latin typeface="Aptos"/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"/>
          </a:xfrm>
          <a:prstGeom prst="rect">
            <a:avLst/>
          </a:prstGeom>
          <a:solidFill>
            <a:srgbClr val="30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46888"/>
            <a:ext cx="7315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900" b="1">
                <a:solidFill>
                  <a:srgbClr val="307E82"/>
                </a:solidFill>
                <a:latin typeface="Aptos"/>
              </a:defRPr>
            </a:pPr>
            <a:r>
              <a:t>GEMEINDEVERSAMMLUNG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603504"/>
            <a:ext cx="10972800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F344F"/>
                </a:solidFill>
                <a:latin typeface="Aptos Display"/>
              </a:defRPr>
            </a:pPr>
            <a:r>
              <a:t>Abschiede und Übergänge 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1207008"/>
            <a:ext cx="1078992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b="0">
                <a:solidFill>
                  <a:srgbClr val="656E76"/>
                </a:solidFill>
                <a:latin typeface="Aptos"/>
              </a:defRPr>
            </a:pPr>
            <a:r>
              <a:t>Zeit zum Abschiednehmen und für den Übergang ins Neue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691640"/>
            <a:ext cx="1051560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1800">
                <a:solidFill>
                  <a:srgbClr val="2B3036"/>
                </a:solidFill>
                <a:latin typeface="Aptos"/>
              </a:defRPr>
            </a:pPr>
            <a:r>
              <a:t>•  Verabschiedung von drei Pfarrpersonen – bewusst gemeinsam als vier Gemeinden, da sie bereits Teil eines gemeinsamen Pfarrteams sind.</a:t>
            </a:r>
          </a:p>
          <a:p>
            <a:pPr>
              <a:spcAft>
                <a:spcPts val="1500"/>
              </a:spcAft>
              <a:defRPr sz="1800">
                <a:solidFill>
                  <a:srgbClr val="2B3036"/>
                </a:solidFill>
                <a:latin typeface="Aptos"/>
              </a:defRPr>
            </a:pPr>
            <a:r>
              <a:t>•  Ein gemeinsames Gemeindefest im September 2027, vorgesehen in Braak.</a:t>
            </a:r>
          </a:p>
          <a:p>
            <a:pPr>
              <a:spcAft>
                <a:spcPts val="1500"/>
              </a:spcAft>
              <a:defRPr sz="1800">
                <a:solidFill>
                  <a:srgbClr val="2B3036"/>
                </a:solidFill>
                <a:latin typeface="Aptos"/>
              </a:defRPr>
            </a:pPr>
            <a:r>
              <a:t>•  Das Reformationsfest am Sonntag, 31. Oktober 2027, als Aufbruch in das Jahr 2028 begehen.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0" y="6473952"/>
            <a:ext cx="50292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 sz="900" b="0">
                <a:solidFill>
                  <a:srgbClr val="656E76"/>
                </a:solidFill>
                <a:latin typeface="Aptos"/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34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2960" y="150876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100" b="1">
                <a:solidFill>
                  <a:srgbClr val="FFFFFF"/>
                </a:solidFill>
                <a:latin typeface="Aptos Display"/>
              </a:defRPr>
            </a:pPr>
            <a:r>
              <a:t>Aus 4 mach WIR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97280" y="2743200"/>
            <a:ext cx="996696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2900" b="1">
                <a:solidFill>
                  <a:srgbClr val="CAA44E"/>
                </a:solidFill>
                <a:latin typeface="Aptos Display"/>
              </a:defRPr>
            </a:pPr>
            <a:r>
              <a:t>Das WIR gewinnt.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069080"/>
            <a:ext cx="996696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900" b="0">
                <a:solidFill>
                  <a:srgbClr val="FFFFFF"/>
                </a:solidFill>
                <a:latin typeface="Aptos"/>
              </a:defRPr>
            </a:pPr>
            <a:r>
              <a:t>Fragen  ·  Rückmeldungen  ·  Gespräch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355080"/>
            <a:ext cx="12191695" cy="502920"/>
          </a:xfrm>
          <a:prstGeom prst="rect">
            <a:avLst/>
          </a:prstGeom>
          <a:solidFill>
            <a:srgbClr val="307E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CF56E695-23DA-07CB-59A8-CB8978F83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031" y="3382819"/>
            <a:ext cx="1197197" cy="1052481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1DB44DF4-FE67-F8EA-73C2-1D5E29606D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3530" y="1277588"/>
            <a:ext cx="1733550" cy="952500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2F3045F4-D18A-65D0-89ED-BB43C6AB79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7760" y="890968"/>
            <a:ext cx="1725740" cy="1725740"/>
          </a:xfrm>
          <a:prstGeom prst="rect">
            <a:avLst/>
          </a:prstGeom>
        </p:spPr>
      </p:pic>
      <p:pic>
        <p:nvPicPr>
          <p:cNvPr id="25" name="Grafik 24">
            <a:extLst>
              <a:ext uri="{FF2B5EF4-FFF2-40B4-BE49-F238E27FC236}">
                <a16:creationId xmlns:a16="http://schemas.microsoft.com/office/drawing/2014/main" id="{BD30375B-D24C-4220-2F60-3097FCE972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09787" y="3312838"/>
            <a:ext cx="1901036" cy="9638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dur="indefinite" nodeType="mainSeq">
                <p:childTnLst>
                  <p:par>
                    <p:cTn id="26" presetID="2" presetClass="entr" presetSubtype="4" fill="hold" nodeType="clickEffect">
                      <p:stCondLst>
                        <p:cond delay="indefinite"/>
                      </p:stCondLst>
                      <p:childTnLst>
                        <p:par>
                          <p:cTn id="27" dur="650" fill="hold">
                            <p:stCondLst>
                              <p:cond delay="0"/>
                            </p:stCondLst>
                          </p:cTn>
                        </p:par>
                      </p:childTnLst>
                    </p:cTn>
                  </p:par>
                  <p:par>
                    <p:cTn id="28" presetID="2" presetClass="entr" presetSubtype="4" fill="hold" nodeType="clickEffect">
                      <p:stCondLst>
                        <p:cond delay="indefinite"/>
                      </p:stCondLst>
                      <p:childTnLst>
                        <p:par>
                          <p:cTn id="29" dur="650" fill="hold">
                            <p:stCondLst>
                              <p:cond delay="0"/>
                            </p:stCondLst>
                          </p:cTn>
                        </p:par>
                      </p:childTnLst>
                    </p:cTn>
                  </p:par>
                  <p:par>
                    <p:cTn id="30" presetID="2" presetClass="entr" presetSubtype="4" fill="hold" nodeType="clickEffect">
                      <p:stCondLst>
                        <p:cond delay="indefinite"/>
                      </p:stCondLst>
                      <p:childTnLst>
                        <p:par>
                          <p:cTn id="31" dur="650" fill="hold">
                            <p:stCondLst>
                              <p:cond delay="0"/>
                            </p:stCondLst>
                          </p:cTn>
                        </p:par>
                      </p:childTnLst>
                    </p:cTn>
                  </p:par>
                  <p:par>
                    <p:cTn id="32" presetID="2" presetClass="entr" presetSubtype="4" fill="hold" nodeType="clickEffect">
                      <p:stCondLst>
                        <p:cond delay="indefinite"/>
                      </p:stCondLst>
                      <p:childTnLst>
                        <p:par>
                          <p:cTn id="33" dur="650" fill="hold">
                            <p:stCondLst>
                              <p:cond delay="0"/>
                            </p:stCondLst>
                          </p:cTn>
                        </p:par>
                      </p:childTnLst>
                    </p:cTn>
                  </p:par>
                </p:childTnLst>
              </p:cTn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1146</Words>
  <Application>Microsoft Office PowerPoint</Application>
  <PresentationFormat>Breitbild</PresentationFormat>
  <Paragraphs>138</Paragraphs>
  <Slides>16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Jauch, Claudia</dc:creator>
  <cp:keywords/>
  <dc:description>generated using python-pptx</dc:description>
  <cp:lastModifiedBy>Jauch, Claudia</cp:lastModifiedBy>
  <cp:revision>2</cp:revision>
  <dcterms:created xsi:type="dcterms:W3CDTF">2013-01-27T09:14:16Z</dcterms:created>
  <dcterms:modified xsi:type="dcterms:W3CDTF">2026-10-12T08:01:54Z</dcterms:modified>
  <cp:category/>
</cp:coreProperties>
</file>